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8"/>
  </p:notesMasterIdLst>
  <p:sldIdLst>
    <p:sldId id="289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61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380" r:id="rId22"/>
    <p:sldId id="405" r:id="rId23"/>
    <p:sldId id="406" r:id="rId24"/>
    <p:sldId id="407" r:id="rId25"/>
    <p:sldId id="408" r:id="rId26"/>
    <p:sldId id="38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56B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 snapToGrid="0">
      <p:cViewPr>
        <p:scale>
          <a:sx n="80" d="100"/>
          <a:sy n="80" d="100"/>
        </p:scale>
        <p:origin x="-159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notesViewPr>
    <p:cSldViewPr snapToGrid="0"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fld id="{0D11094C-D4CD-4732-A6C1-681D06A4A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8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4" descr="A:\minispi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DA316CAA-AC92-4FF0-B7E1-6D4699574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2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0616-FD32-4F62-9BBF-CED5342DB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51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192D-DCAC-4D55-A358-C2FE9B5C6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9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D23B-6994-4FA2-8CFA-FAA30EAF5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1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8E080-D79F-445D-95ED-6B84F69A0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7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69CC-EF51-4962-8D71-C7425402A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9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502D-4830-4E99-AD1C-EB2F99E81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3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F4AC-97FB-40AE-BD48-B896EC053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9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A2A9-A62D-4655-9590-6D0316742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3F27-EC38-485E-89AF-EB669A7CE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1438-4628-40B5-BF82-FA1D38883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pattFill prst="diagBrick">
          <a:fgClr>
            <a:schemeClr val="bg2">
              <a:lumMod val="20000"/>
              <a:lumOff val="80000"/>
            </a:schemeClr>
          </a:fgClr>
          <a:bgClr>
            <a:schemeClr val="bg1"/>
          </a:bgClr>
        </a:patt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33" name="Picture 4" descr="A:\minispir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Times New Roman" pitchFamily="18" charset="-52"/>
              </a:defRPr>
            </a:lvl1pPr>
          </a:lstStyle>
          <a:p>
            <a:pPr>
              <a:defRPr/>
            </a:pPr>
            <a:fld id="{F7ADE5F8-A8B7-4C21-B08E-37395A116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836613"/>
            <a:ext cx="6586537" cy="1296987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/>
                </a:solidFill>
              </a:rPr>
              <a:t>Электромагнитные волны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708275"/>
            <a:ext cx="6357938" cy="1214438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accent2"/>
                </a:solidFill>
              </a:rPr>
              <a:t>Уравнения Максвелла и волновое уравнение</a:t>
            </a:r>
          </a:p>
        </p:txBody>
      </p:sp>
      <p:grpSp>
        <p:nvGrpSpPr>
          <p:cNvPr id="13317" name="Группа 8"/>
          <p:cNvGrpSpPr>
            <a:grpSpLocks/>
          </p:cNvGrpSpPr>
          <p:nvPr/>
        </p:nvGrpSpPr>
        <p:grpSpPr bwMode="auto">
          <a:xfrm>
            <a:off x="1474788" y="981075"/>
            <a:ext cx="73025" cy="1071563"/>
            <a:chOff x="3572456" y="4143380"/>
            <a:chExt cx="75997" cy="1072364"/>
          </a:xfrm>
        </p:grpSpPr>
        <p:cxnSp>
          <p:nvCxnSpPr>
            <p:cNvPr id="13320" name="Прямая соединительная линия 9"/>
            <p:cNvCxnSpPr>
              <a:cxnSpLocks noChangeShapeType="1"/>
            </p:cNvCxnSpPr>
            <p:nvPr/>
          </p:nvCxnSpPr>
          <p:spPr bwMode="auto">
            <a:xfrm rot="5400000">
              <a:off x="3037465" y="4679165"/>
              <a:ext cx="1071570" cy="1588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1" name="Прямая соединительная линия 10"/>
            <p:cNvCxnSpPr>
              <a:cxnSpLocks noChangeShapeType="1"/>
            </p:cNvCxnSpPr>
            <p:nvPr/>
          </p:nvCxnSpPr>
          <p:spPr bwMode="auto">
            <a:xfrm rot="5400000">
              <a:off x="3111874" y="4678371"/>
              <a:ext cx="1071570" cy="1588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2674938" y="5589588"/>
            <a:ext cx="4032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/>
              <a:t>МГУ им. М.В.Ломоносова</a:t>
            </a:r>
          </a:p>
          <a:p>
            <a:pPr algn="ctr"/>
            <a:r>
              <a:rPr lang="ru-RU" sz="2000"/>
              <a:t>Факультет ВМК</a:t>
            </a:r>
          </a:p>
          <a:p>
            <a:pPr algn="ctr"/>
            <a:r>
              <a:rPr lang="ru-RU" sz="2000"/>
              <a:t>Москва 2013</a:t>
            </a:r>
          </a:p>
        </p:txBody>
      </p:sp>
      <p:grpSp>
        <p:nvGrpSpPr>
          <p:cNvPr id="10" name="Группа 8"/>
          <p:cNvGrpSpPr>
            <a:grpSpLocks/>
          </p:cNvGrpSpPr>
          <p:nvPr/>
        </p:nvGrpSpPr>
        <p:grpSpPr bwMode="auto">
          <a:xfrm>
            <a:off x="1476315" y="2818978"/>
            <a:ext cx="73025" cy="1071563"/>
            <a:chOff x="3572456" y="4143380"/>
            <a:chExt cx="75997" cy="1072364"/>
          </a:xfrm>
        </p:grpSpPr>
        <p:cxnSp>
          <p:nvCxnSpPr>
            <p:cNvPr id="11" name="Прямая соединительная линия 9"/>
            <p:cNvCxnSpPr>
              <a:cxnSpLocks noChangeShapeType="1"/>
            </p:cNvCxnSpPr>
            <p:nvPr/>
          </p:nvCxnSpPr>
          <p:spPr bwMode="auto">
            <a:xfrm rot="5400000">
              <a:off x="3037465" y="4679165"/>
              <a:ext cx="1071570" cy="1588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Прямая соединительная линия 10"/>
            <p:cNvCxnSpPr>
              <a:cxnSpLocks noChangeShapeType="1"/>
            </p:cNvCxnSpPr>
            <p:nvPr/>
          </p:nvCxnSpPr>
          <p:spPr bwMode="auto">
            <a:xfrm rot="5400000">
              <a:off x="3111874" y="4678371"/>
              <a:ext cx="1071570" cy="1588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Скорость распространения волны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pPr>
                  <a:tabLst>
                    <a:tab pos="355600" algn="l"/>
                  </a:tabLst>
                </a:pPr>
                <a:r>
                  <a:rPr lang="ru-RU" sz="2400" dirty="0" smtClean="0"/>
                  <a:t>Фазовая </a:t>
                </a:r>
                <a:r>
                  <a:rPr lang="ru-RU" sz="2400" dirty="0"/>
                  <a:t>скорость электромагнитной </a:t>
                </a:r>
                <a:r>
                  <a:rPr lang="ru-RU" sz="2400" dirty="0" smtClean="0"/>
                  <a:t>волны:</a:t>
                </a:r>
              </a:p>
              <a:p>
                <a:pPr marL="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𝑣</m:t>
                      </m:r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ru-RU" sz="2400" dirty="0" smtClean="0"/>
              </a:p>
              <a:p>
                <a:pPr>
                  <a:tabLst>
                    <a:tab pos="355600" algn="l"/>
                  </a:tabLst>
                </a:pPr>
                <a:r>
                  <a:rPr lang="ru-RU" sz="2400" dirty="0" smtClean="0"/>
                  <a:t>В вакууме, когда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=1</m:t>
                    </m:r>
                    <m:r>
                      <a:rPr lang="ru-RU" sz="2400" b="0" i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ru-RU" sz="2400" dirty="0" smtClean="0"/>
                  <a:t> </a:t>
                </a:r>
              </a:p>
              <a:p>
                <a:pPr marL="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𝑣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1,256∙</m:t>
                              </m:r>
                              <m:sSup>
                                <m:sSupPr>
                                  <m:ctrlPr>
                                    <a:rPr lang="ru-RU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2400" b="0" i="1" smtClean="0">
                                      <a:latin typeface="Cambria Math"/>
                                      <a:ea typeface="Cambria Math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∙8,85∙</m:t>
                              </m:r>
                              <m:sSup>
                                <m:sSupPr>
                                  <m:ctrlPr>
                                    <a:rPr lang="ru-RU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2400" b="0" i="1" smtClean="0">
                                      <a:latin typeface="Cambria Math"/>
                                      <a:ea typeface="Cambria Math"/>
                                    </a:rPr>
                                    <m:t>−12</m:t>
                                  </m:r>
                                </m:sup>
                              </m:sSup>
                              <m:r>
                                <a:rPr lang="ru-RU" sz="2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rad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≈2,99∙</m:t>
                      </m:r>
                      <m:sSup>
                        <m:sSup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f>
                        <m:fPr>
                          <m:ctrlPr>
                            <a:rPr lang="ru-RU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  <a:p>
                <a:pPr marL="355600" indent="-355600">
                  <a:tabLst>
                    <a:tab pos="355600" algn="l"/>
                  </a:tabLst>
                </a:pPr>
                <a:r>
                  <a:rPr lang="ru-RU" sz="2400" dirty="0" smtClean="0"/>
                  <a:t>В некоторой среде, когда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и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&gt;1</m:t>
                    </m:r>
                  </m:oMath>
                </a14:m>
                <a:r>
                  <a:rPr lang="ru-RU" sz="2400" dirty="0" smtClean="0"/>
                  <a:t>:</a:t>
                </a:r>
              </a:p>
              <a:p>
                <a:pPr marL="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𝑣</m:t>
                      </m:r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>
                  <a:tabLst>
                    <a:tab pos="355600" algn="l"/>
                  </a:tabLst>
                </a:pPr>
                <a:r>
                  <a:rPr lang="ru-RU" sz="2400" dirty="0" smtClean="0"/>
                  <a:t>В оптике величина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называется </a:t>
                </a:r>
                <a:r>
                  <a:rPr lang="ru-RU" sz="2400" b="1" dirty="0" smtClean="0"/>
                  <a:t>показателем преломления</a:t>
                </a:r>
                <a:r>
                  <a:rPr lang="ru-RU" sz="2400" dirty="0" smtClean="0"/>
                  <a:t>. Физический смысл показателя преломления - </a:t>
                </a:r>
                <a:r>
                  <a:rPr lang="ru-RU" sz="2400" dirty="0"/>
                  <a:t>он показывает, во сколько раз скорость </a:t>
                </a:r>
                <a:r>
                  <a:rPr lang="ru-RU" sz="2400" dirty="0" smtClean="0"/>
                  <a:t>света </a:t>
                </a:r>
                <a:r>
                  <a:rPr lang="ru-RU" sz="2400" dirty="0"/>
                  <a:t>в данной среде меньше, чем в вакууме.</a:t>
                </a:r>
              </a:p>
              <a:p>
                <a:pPr>
                  <a:tabLst>
                    <a:tab pos="355600" algn="l"/>
                  </a:tabLst>
                </a:pPr>
                <a:endParaRPr lang="ru-RU" sz="2000" dirty="0" smtClean="0"/>
              </a:p>
              <a:p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735" t="-967" r="-1690" b="-5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2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Уравнения Максвелла и волновое уравнение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pPr>
                  <a:tabLst>
                    <a:tab pos="355600" algn="l"/>
                  </a:tabLst>
                </a:pPr>
                <a:r>
                  <a:rPr lang="ru-RU" sz="2000" b="1" dirty="0" smtClean="0"/>
                  <a:t>Основные выводы:</a:t>
                </a:r>
              </a:p>
              <a:p>
                <a:pPr marL="534988" indent="-357188">
                  <a:buFont typeface="+mj-lt"/>
                  <a:buAutoNum type="arabicPeriod"/>
                  <a:tabLst>
                    <a:tab pos="355600" algn="l"/>
                  </a:tabLst>
                </a:pPr>
                <a:r>
                  <a:rPr lang="ru-RU" sz="2000" dirty="0" smtClean="0"/>
                  <a:t>Уравнения Максвелла допускают волновые уравнения.</a:t>
                </a:r>
              </a:p>
              <a:p>
                <a:pPr marL="534988" indent="-357188">
                  <a:buFont typeface="+mj-lt"/>
                  <a:buAutoNum type="arabicPeriod"/>
                  <a:tabLst>
                    <a:tab pos="355600" algn="l"/>
                  </a:tabLst>
                </a:pPr>
                <a:r>
                  <a:rPr lang="ru-RU" sz="2000" dirty="0"/>
                  <a:t>Электромагнитная </a:t>
                </a:r>
                <a:r>
                  <a:rPr lang="ru-RU" sz="2000" dirty="0" smtClean="0"/>
                  <a:t>волна </a:t>
                </a:r>
                <a:r>
                  <a:rPr lang="ru-RU" sz="2000" dirty="0"/>
                  <a:t>представляет собой </a:t>
                </a:r>
                <a:r>
                  <a:rPr lang="ru-RU" sz="2000" dirty="0" smtClean="0"/>
                  <a:t>колебания напряженностей </a:t>
                </a:r>
                <a:r>
                  <a:rPr lang="ru-RU" sz="2000" dirty="0"/>
                  <a:t>электрического и магнитного </a:t>
                </a:r>
                <a:r>
                  <a:rPr lang="ru-RU" sz="2000" dirty="0" smtClean="0"/>
                  <a:t>полей, распространяющихся </a:t>
                </a:r>
                <a:r>
                  <a:rPr lang="ru-RU" sz="2000" dirty="0"/>
                  <a:t>в пространстве.</a:t>
                </a:r>
              </a:p>
              <a:p>
                <a:pPr marL="534988" indent="-357188">
                  <a:buFont typeface="+mj-lt"/>
                  <a:buAutoNum type="arabicPeriod"/>
                  <a:tabLst>
                    <a:tab pos="355600" algn="l"/>
                  </a:tabLst>
                </a:pPr>
                <a:r>
                  <a:rPr lang="ru-RU" sz="2000" dirty="0" smtClean="0"/>
                  <a:t>Скорость распространения электромагнитных волн в вакууме:</a:t>
                </a:r>
              </a:p>
              <a:p>
                <a:pPr marL="17780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𝑐</m:t>
                      </m:r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ru-RU" sz="2400" i="1">
                          <a:latin typeface="Cambria Math"/>
                          <a:ea typeface="Cambria Math"/>
                        </a:rPr>
                        <m:t>≈2,99∙</m:t>
                      </m:r>
                      <m:sSup>
                        <m:sSupPr>
                          <m:ctrlPr>
                            <a:rPr lang="ru-RU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f>
                        <m:fPr>
                          <m:ctrlPr>
                            <a:rPr lang="ru-RU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м</m:t>
                          </m:r>
                        </m:num>
                        <m:den>
                          <m:r>
                            <a:rPr lang="ru-RU" sz="2400" i="1">
                              <a:latin typeface="Cambria Math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sz="2000" dirty="0" smtClean="0"/>
              </a:p>
              <a:p>
                <a:pPr marL="534988" indent="-357188">
                  <a:buFont typeface="+mj-lt"/>
                  <a:buAutoNum type="arabicPeriod" startAt="4"/>
                  <a:tabLst>
                    <a:tab pos="355600" algn="l"/>
                  </a:tabLst>
                </a:pPr>
                <a:r>
                  <a:rPr lang="ru-RU" sz="2000" dirty="0" smtClean="0"/>
                  <a:t>Скорость распространения электромагнитных волн в любой диэлектрической среде меньше, чем в вакууме:</a:t>
                </a:r>
              </a:p>
              <a:p>
                <a:pPr marL="17780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𝑣</m:t>
                      </m:r>
                      <m:r>
                        <a:rPr lang="en-US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𝜀𝜇</m:t>
                              </m:r>
                            </m:e>
                          </m:rad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ru-RU" sz="2000" dirty="0" smtClean="0"/>
              </a:p>
              <a:p>
                <a:pPr marL="534988" indent="0">
                  <a:buNone/>
                  <a:tabLst>
                    <a:tab pos="534988" algn="l"/>
                  </a:tabLs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– </a:t>
                </a:r>
                <a:r>
                  <a:rPr lang="ru-RU" sz="2000" dirty="0" smtClean="0"/>
                  <a:t>показатель преломления среды.</a:t>
                </a:r>
                <a:endParaRPr lang="en-US" sz="2000" dirty="0"/>
              </a:p>
              <a:p>
                <a:pPr marL="534988" indent="-357188">
                  <a:buFont typeface="+mj-lt"/>
                  <a:buAutoNum type="arabicPeriod" startAt="4"/>
                  <a:tabLst>
                    <a:tab pos="355600" algn="l"/>
                  </a:tabLst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ru-RU" sz="2000" dirty="0" smtClean="0"/>
              </a:p>
              <a:p>
                <a:pPr marL="534988" indent="-357188">
                  <a:buFont typeface="+mj-lt"/>
                  <a:buAutoNum type="arabicPeriod"/>
                </a:pPr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514" t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5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1417638"/>
            <a:ext cx="6716712" cy="1785937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/>
                </a:solidFill>
              </a:rPr>
              <a:t>Поперечность 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электромагнитных волн</a:t>
            </a:r>
          </a:p>
        </p:txBody>
      </p:sp>
      <p:grpSp>
        <p:nvGrpSpPr>
          <p:cNvPr id="25603" name="Группа 8"/>
          <p:cNvGrpSpPr>
            <a:grpSpLocks/>
          </p:cNvGrpSpPr>
          <p:nvPr/>
        </p:nvGrpSpPr>
        <p:grpSpPr bwMode="auto">
          <a:xfrm>
            <a:off x="1547813" y="1274763"/>
            <a:ext cx="71437" cy="2071687"/>
            <a:chOff x="3499636" y="4143380"/>
            <a:chExt cx="73820" cy="1072364"/>
          </a:xfrm>
        </p:grpSpPr>
        <p:cxnSp>
          <p:nvCxnSpPr>
            <p:cNvPr id="25604" name="Прямая соединительная линия 9"/>
            <p:cNvCxnSpPr>
              <a:cxnSpLocks noChangeShapeType="1"/>
            </p:cNvCxnSpPr>
            <p:nvPr/>
          </p:nvCxnSpPr>
          <p:spPr bwMode="auto">
            <a:xfrm rot="5400000">
              <a:off x="2964645" y="4679165"/>
              <a:ext cx="1071570" cy="1588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5" name="Прямая соединительная линия 10"/>
            <p:cNvCxnSpPr>
              <a:cxnSpLocks noChangeShapeType="1"/>
            </p:cNvCxnSpPr>
            <p:nvPr/>
          </p:nvCxnSpPr>
          <p:spPr bwMode="auto">
            <a:xfrm rot="5400000">
              <a:off x="3036877" y="4678371"/>
              <a:ext cx="1071570" cy="1588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Поперечность ЭМВ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pPr marL="534988" indent="-357188">
                  <a:tabLst>
                    <a:tab pos="355600" algn="l"/>
                  </a:tabLst>
                </a:pPr>
                <a:r>
                  <a:rPr lang="ru-RU" sz="2000" dirty="0" smtClean="0"/>
                  <a:t>Важнейшим свойством ЭМВ является ее поперечность.</a:t>
                </a:r>
              </a:p>
              <a:p>
                <a:pPr marL="534988" indent="-357188">
                  <a:tabLst>
                    <a:tab pos="355600" algn="l"/>
                  </a:tabLst>
                </a:pPr>
                <a:r>
                  <a:rPr lang="ru-RU" sz="2000" dirty="0"/>
                  <a:t>Если плоская ЭМВ распространяется вдоль оси </a:t>
                </a:r>
                <a:r>
                  <a:rPr lang="en-US" sz="2000" dirty="0"/>
                  <a:t>OX </a:t>
                </a:r>
                <a:r>
                  <a:rPr lang="ru-RU" sz="2000" dirty="0"/>
                  <a:t>выбранной нами системы отсчёта, то её уравнение можно записать так:</a:t>
                </a:r>
              </a:p>
              <a:p>
                <a:pPr marL="17780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𝑘𝑥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 smtClean="0"/>
              </a:p>
              <a:p>
                <a:pPr marL="17780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𝐻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𝑘𝑥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 smtClean="0"/>
              </a:p>
              <a:p>
                <a:pPr marL="534988" indent="0">
                  <a:buNone/>
                  <a:tabLst>
                    <a:tab pos="355600" algn="l"/>
                  </a:tabLst>
                </a:pPr>
                <a:r>
                  <a:rPr lang="ru-RU" sz="2000" dirty="0"/>
                  <a:t>Здесь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ru-RU" sz="2000" dirty="0" smtClean="0"/>
                  <a:t>– </a:t>
                </a:r>
                <a:r>
                  <a:rPr lang="ru-RU" sz="2000" dirty="0"/>
                  <a:t>циклическая (круговая) частота колебаний волны,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– </a:t>
                </a:r>
                <a:r>
                  <a:rPr lang="ru-RU" sz="2000" dirty="0"/>
                  <a:t>волновое число</a:t>
                </a:r>
                <a:r>
                  <a:rPr lang="ru-RU" sz="2000" dirty="0" smtClean="0"/>
                  <a:t>.</a:t>
                </a:r>
                <a:endParaRPr lang="en-US" sz="2000" dirty="0" smtClean="0"/>
              </a:p>
              <a:p>
                <a:pPr marL="3859213" indent="0">
                  <a:buNone/>
                  <a:tabLst>
                    <a:tab pos="3859213" algn="l"/>
                  </a:tabLst>
                </a:pPr>
                <a:r>
                  <a:rPr lang="ru-RU" sz="2000" dirty="0"/>
                  <a:t>Известно, что волновые поверхности плоской волны - плоскости. Если волна распространяется вдоль оси </a:t>
                </a:r>
                <a:r>
                  <a:rPr lang="en-US" sz="2000" dirty="0"/>
                  <a:t>OX,</a:t>
                </a:r>
                <a:r>
                  <a:rPr lang="ru-RU" sz="2000" dirty="0"/>
                  <a:t> то её волновые поверхности есть плоскости, параллельные плоскости </a:t>
                </a:r>
                <a:r>
                  <a:rPr lang="en-US" sz="2000" dirty="0"/>
                  <a:t>YZ </a:t>
                </a:r>
                <a:r>
                  <a:rPr lang="ru-RU" sz="2000" dirty="0"/>
                  <a:t>(перпендикулярные </a:t>
                </a:r>
                <a:r>
                  <a:rPr lang="en-US" sz="2000" dirty="0"/>
                  <a:t>OX).</a:t>
                </a:r>
                <a:endParaRPr lang="ru-RU" sz="2000" dirty="0"/>
              </a:p>
              <a:p>
                <a:pPr marL="3859213" indent="0">
                  <a:buNone/>
                  <a:tabLst>
                    <a:tab pos="3859213" algn="l"/>
                  </a:tabLst>
                </a:pPr>
                <a:endParaRPr lang="ru-RU" sz="2000" dirty="0"/>
              </a:p>
              <a:p>
                <a:pPr marL="534988" indent="0">
                  <a:buNone/>
                  <a:tabLst>
                    <a:tab pos="355600" algn="l"/>
                  </a:tabLst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ru-RU" sz="2000" dirty="0" smtClean="0"/>
              </a:p>
              <a:p>
                <a:pPr marL="534988" indent="-357188">
                  <a:buFont typeface="+mj-lt"/>
                  <a:buAutoNum type="arabicPeriod"/>
                </a:pPr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t="-605" r="-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4" descr="Распр_поп_волны.jpg"/>
          <p:cNvPicPr>
            <a:picLocks noChangeAspect="1"/>
          </p:cNvPicPr>
          <p:nvPr/>
        </p:nvPicPr>
        <p:blipFill rotWithShape="1">
          <a:blip r:embed="rId3"/>
          <a:srcRect t="4336" r="16667"/>
          <a:stretch/>
        </p:blipFill>
        <p:spPr bwMode="auto">
          <a:xfrm>
            <a:off x="1116012" y="3848718"/>
            <a:ext cx="2924175" cy="233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Поперечность ЭМВ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pPr marL="4037013" indent="-355600">
                  <a:tabLst>
                    <a:tab pos="2957513" algn="l"/>
                    <a:tab pos="3859213" algn="l"/>
                  </a:tabLst>
                </a:pPr>
                <a:r>
                  <a:rPr lang="ru-RU" sz="2000" dirty="0" smtClean="0"/>
                  <a:t>Каждая из волновых поверхностей характеризуется одним значением координаты </a:t>
                </a:r>
                <a:r>
                  <a:rPr lang="en-US" sz="2000" i="1" dirty="0"/>
                  <a:t>X</a:t>
                </a:r>
                <a:r>
                  <a:rPr lang="en-US" sz="2000" dirty="0"/>
                  <a:t>.</a:t>
                </a:r>
                <a:r>
                  <a:rPr lang="ru-RU" sz="2000" dirty="0"/>
                  <a:t> Поэтому в пределах одной волновой поверхности в данный момент времени значения вектора напряжённости одинаковы. Это справедливо </a:t>
                </a:r>
                <a:r>
                  <a:rPr lang="ru-RU" sz="2000" dirty="0" smtClean="0"/>
                  <a:t>и </a:t>
                </a:r>
                <a:r>
                  <a:rPr lang="ru-RU" sz="2000" dirty="0"/>
                  <a:t>для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 smtClean="0"/>
                  <a:t>.</a:t>
                </a:r>
              </a:p>
              <a:p>
                <a:pPr marL="4037013" indent="-355600">
                  <a:tabLst>
                    <a:tab pos="2957513" algn="l"/>
                    <a:tab pos="3859213" algn="l"/>
                  </a:tabLst>
                </a:pPr>
                <a:endParaRPr lang="en-US" sz="2000" dirty="0" smtClean="0"/>
              </a:p>
              <a:p>
                <a:pPr marL="355600" indent="-355600">
                  <a:tabLst>
                    <a:tab pos="355600" algn="l"/>
                    <a:tab pos="3859213" algn="l"/>
                  </a:tabLst>
                </a:pPr>
                <a:r>
                  <a:rPr lang="ru-RU" sz="2000" b="1" i="1" dirty="0"/>
                  <a:t>Значения всех трёх компонент вектора </a:t>
                </a:r>
                <a:r>
                  <a:rPr lang="en-US" sz="2000" b="1" i="1" dirty="0"/>
                  <a:t>E </a:t>
                </a:r>
                <a:r>
                  <a:rPr lang="ru-RU" sz="2000" b="1" i="1" dirty="0"/>
                  <a:t>и всех трёх компонент  вектора </a:t>
                </a:r>
                <a:r>
                  <a:rPr lang="en-US" sz="2000" b="1" i="1" dirty="0"/>
                  <a:t>H</a:t>
                </a:r>
                <a:r>
                  <a:rPr lang="ru-RU" sz="2000" b="1" i="1" dirty="0"/>
                  <a:t> зависят только от координаты </a:t>
                </a:r>
                <a:r>
                  <a:rPr lang="en-US" sz="2000" b="1" i="1" dirty="0"/>
                  <a:t>X </a:t>
                </a:r>
                <a:r>
                  <a:rPr lang="ru-RU" sz="2000" b="1" i="1" dirty="0"/>
                  <a:t>и не зависят от координат </a:t>
                </a:r>
                <a:r>
                  <a:rPr lang="en-US" sz="2000" b="1" i="1" dirty="0"/>
                  <a:t>Y </a:t>
                </a:r>
                <a:r>
                  <a:rPr lang="ru-RU" sz="2000" b="1" i="1" dirty="0"/>
                  <a:t>и </a:t>
                </a:r>
                <a:r>
                  <a:rPr lang="en-US" sz="2000" b="1" i="1" dirty="0"/>
                  <a:t>Z.</a:t>
                </a:r>
                <a:endParaRPr lang="ru-RU" sz="2000" dirty="0"/>
              </a:p>
              <a:p>
                <a:pPr marL="355600" indent="-355600">
                  <a:tabLst>
                    <a:tab pos="355600" algn="l"/>
                    <a:tab pos="3859213" algn="l"/>
                  </a:tabLst>
                </a:pPr>
                <a:endParaRPr lang="ru-RU" sz="2000" dirty="0"/>
              </a:p>
              <a:p>
                <a:pPr marL="355600" indent="-355600">
                  <a:tabLst>
                    <a:tab pos="355600" algn="l"/>
                    <a:tab pos="3859213" algn="l"/>
                  </a:tabLst>
                </a:pPr>
                <a:endParaRPr lang="ru-RU" sz="2000" dirty="0"/>
              </a:p>
              <a:p>
                <a:pPr marL="534988" indent="0">
                  <a:buNone/>
                  <a:tabLst>
                    <a:tab pos="355600" algn="l"/>
                  </a:tabLst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ru-RU" sz="2000" dirty="0" smtClean="0"/>
              </a:p>
              <a:p>
                <a:pPr marL="534988" indent="-357188">
                  <a:buFont typeface="+mj-lt"/>
                  <a:buAutoNum type="arabicPeriod"/>
                </a:pPr>
                <a:endParaRPr lang="ru-RU" sz="2000" dirty="0" smtClean="0"/>
              </a:p>
            </p:txBody>
          </p:sp>
        </mc:Choice>
        <mc:Fallback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514" t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 descr="Распр_поп_волны.jpg"/>
          <p:cNvPicPr>
            <a:picLocks noChangeAspect="1"/>
          </p:cNvPicPr>
          <p:nvPr/>
        </p:nvPicPr>
        <p:blipFill rotWithShape="1">
          <a:blip r:embed="rId3"/>
          <a:srcRect t="4336" r="16667"/>
          <a:stretch/>
        </p:blipFill>
        <p:spPr bwMode="auto">
          <a:xfrm>
            <a:off x="923925" y="1422400"/>
            <a:ext cx="2924175" cy="233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6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Поперечность ЭМВ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pPr marL="3408363" indent="-357188">
                  <a:tabLst>
                    <a:tab pos="3859213" algn="l"/>
                  </a:tabLst>
                </a:pPr>
                <a:endParaRPr lang="ru-RU" sz="2000" dirty="0" smtClean="0"/>
              </a:p>
              <a:p>
                <a:pPr marL="3408363" indent="-357188">
                  <a:tabLst>
                    <a:tab pos="3859213" algn="l"/>
                  </a:tabLst>
                </a:pPr>
                <a:endParaRPr lang="ru-RU" sz="2000" dirty="0"/>
              </a:p>
              <a:p>
                <a:pPr marL="3408363" indent="-357188">
                  <a:tabLst>
                    <a:tab pos="3859213" algn="l"/>
                  </a:tabLst>
                </a:pPr>
                <a:r>
                  <a:rPr lang="ru-RU" sz="2000" dirty="0" smtClean="0"/>
                  <a:t>Рассмотрим </a:t>
                </a:r>
                <a:r>
                  <a:rPr lang="ru-RU" sz="2000" dirty="0"/>
                  <a:t>уравнение, описывающее распространение ЭМВ:</a:t>
                </a:r>
              </a:p>
              <a:p>
                <a:pPr marL="3408363" indent="-357188">
                  <a:buNone/>
                  <a:tabLst>
                    <a:tab pos="38592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𝑟𝑜𝑡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000" i="1">
                          <a:latin typeface="Cambria Math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  <a:p>
                <a:pPr marL="3408363" indent="-357188">
                  <a:tabLst>
                    <a:tab pos="3490913" algn="l"/>
                    <a:tab pos="3859213" algn="l"/>
                  </a:tabLst>
                </a:pPr>
                <a:r>
                  <a:rPr lang="ru-RU" sz="2000" dirty="0" smtClean="0"/>
                  <a:t>В левой части этого уравнения:</a:t>
                </a:r>
              </a:p>
              <a:p>
                <a:pPr marL="0" indent="0" algn="ctr">
                  <a:buNone/>
                  <a:tabLst>
                    <a:tab pos="3490913" algn="l"/>
                    <a:tab pos="38592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𝑟𝑜𝑡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>
                  <a:tabLst>
                    <a:tab pos="3490913" algn="l"/>
                    <a:tab pos="3859213" algn="l"/>
                  </a:tabLst>
                </a:pPr>
                <a:r>
                  <a:rPr lang="ru-RU" sz="2000" dirty="0" smtClean="0"/>
                  <a:t>Рассмотрим по компонентам:</a:t>
                </a:r>
                <a:endParaRPr lang="ru-RU" sz="2000" dirty="0"/>
              </a:p>
              <a:p>
                <a:pPr marL="534988" indent="0">
                  <a:buNone/>
                  <a:tabLst>
                    <a:tab pos="355600" algn="l"/>
                  </a:tabLst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ru-RU" sz="2000" dirty="0" smtClean="0"/>
              </a:p>
              <a:p>
                <a:pPr marL="534988" indent="-357188">
                  <a:buFont typeface="+mj-lt"/>
                  <a:buAutoNum type="arabicPeriod"/>
                </a:pPr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4" descr="Распр_поп_волны.jpg"/>
          <p:cNvPicPr>
            <a:picLocks noChangeAspect="1"/>
          </p:cNvPicPr>
          <p:nvPr/>
        </p:nvPicPr>
        <p:blipFill rotWithShape="1">
          <a:blip r:embed="rId3"/>
          <a:srcRect t="4336" r="16667"/>
          <a:stretch/>
        </p:blipFill>
        <p:spPr bwMode="auto">
          <a:xfrm>
            <a:off x="755650" y="1584325"/>
            <a:ext cx="2603500" cy="2074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Поперечность ЭМВ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pPr marL="355600" indent="-355600">
                  <a:tabLst>
                    <a:tab pos="3859213" algn="l"/>
                  </a:tabLs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𝑟𝑜𝑡</m:t>
                    </m:r>
                    <m:r>
                      <a:rPr lang="en-US" sz="2800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ru-RU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𝑟𝑜𝑡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 smtClean="0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</m:acc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ru-RU" sz="2800" dirty="0" smtClean="0"/>
              </a:p>
              <a:p>
                <a:pPr marL="357188" indent="-357188">
                  <a:tabLst>
                    <a:tab pos="38592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𝑟𝑜𝑡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357188" indent="-357188">
                  <a:tabLst>
                    <a:tab pos="38592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𝑟𝑜𝑡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357188" indent="-357188">
                  <a:tabLst>
                    <a:tab pos="38592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𝑟𝑜𝑡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355600" indent="-355600">
                  <a:tabLst>
                    <a:tab pos="3859213" algn="l"/>
                  </a:tabLst>
                </a:pPr>
                <a:endParaRPr lang="ru-RU" sz="2000" dirty="0" smtClean="0"/>
              </a:p>
              <a:p>
                <a:pPr>
                  <a:tabLst>
                    <a:tab pos="355600" algn="l"/>
                  </a:tabLst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ru-RU" sz="2000" dirty="0" smtClean="0"/>
              </a:p>
              <a:p>
                <a:pPr marL="534988" indent="-357188">
                  <a:buFont typeface="+mj-lt"/>
                  <a:buAutoNum type="arabicPeriod"/>
                </a:pPr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9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Поперечность ЭМВ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pPr marL="355600" indent="-355600">
                  <a:tabLst>
                    <a:tab pos="3859213" algn="l"/>
                  </a:tabLst>
                </a:pPr>
                <a:r>
                  <a:rPr lang="ru-RU" sz="2400" dirty="0" smtClean="0"/>
                  <a:t>Величины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зависят только от координаты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dirty="0" smtClean="0"/>
                  <a:t>, поэтому: </a:t>
                </a:r>
                <a:endParaRPr lang="en-US" sz="2400" dirty="0"/>
              </a:p>
              <a:p>
                <a:pPr marL="0" indent="0">
                  <a:buNone/>
                  <a:tabLst>
                    <a:tab pos="38592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dirty="0" smtClean="0"/>
              </a:p>
              <a:p>
                <a:pPr marL="0" indent="0">
                  <a:buNone/>
                  <a:tabLst>
                    <a:tab pos="38592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𝑟𝑜𝑡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b="0" dirty="0" smtClean="0">
                  <a:ea typeface="Cambria Math"/>
                </a:endParaRPr>
              </a:p>
              <a:p>
                <a:pPr marL="0" indent="0">
                  <a:buNone/>
                  <a:tabLst>
                    <a:tab pos="38592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400" b="0" dirty="0" smtClean="0">
                  <a:ea typeface="Cambria Math"/>
                </a:endParaRPr>
              </a:p>
              <a:p>
                <a:pPr marL="0" indent="0">
                  <a:buNone/>
                  <a:tabLst>
                    <a:tab pos="385921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𝑟𝑜𝑡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ru-RU" sz="2400" dirty="0" smtClean="0"/>
              </a:p>
              <a:p>
                <a:pPr marL="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𝑟𝑜𝑡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ru-RU" sz="24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ru-RU" sz="2000" dirty="0" smtClean="0"/>
              </a:p>
              <a:p>
                <a:pPr marL="534988" indent="-357188">
                  <a:buFont typeface="+mj-lt"/>
                  <a:buAutoNum type="arabicPeriod"/>
                </a:pPr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735" t="-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1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Поперечность ЭМВ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90600" y="1828800"/>
                <a:ext cx="3593275" cy="2458192"/>
              </a:xfrm>
            </p:spPr>
            <p:txBody>
              <a:bodyPr/>
              <a:lstStyle/>
              <a:p>
                <a:pPr marL="355600" indent="-3556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ru-RU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ru-RU" dirty="0" smtClean="0"/>
              </a:p>
              <a:p>
                <a:pPr marL="355600" indent="-3556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355600" indent="-3556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ru-RU" dirty="0"/>
              </a:p>
              <a:p>
                <a:pPr marL="355600" indent="-355600">
                  <a:buFont typeface="+mj-lt"/>
                  <a:buAutoNum type="arabicPeriod"/>
                </a:pPr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90600" y="1828800"/>
                <a:ext cx="3593275" cy="245819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36270" y="1828800"/>
            <a:ext cx="8026731" cy="4536374"/>
          </a:xfrm>
        </p:spPr>
        <p:txBody>
          <a:bodyPr/>
          <a:lstStyle/>
          <a:p>
            <a:pPr marL="4121150" indent="-357188"/>
            <a:endParaRPr lang="en-US" sz="2000" b="1" i="1" dirty="0" smtClean="0"/>
          </a:p>
          <a:p>
            <a:pPr marL="4121150" indent="-357188"/>
            <a:r>
              <a:rPr lang="ru-RU" sz="2000" b="1" i="1" dirty="0" smtClean="0"/>
              <a:t>В</a:t>
            </a:r>
            <a:r>
              <a:rPr lang="ru-RU" sz="2000" dirty="0" smtClean="0"/>
              <a:t> </a:t>
            </a:r>
            <a:r>
              <a:rPr lang="ru-RU" sz="2000" b="1" i="1" dirty="0"/>
              <a:t>направлениях, перпендикулярных направлению распространения волны</a:t>
            </a:r>
            <a:r>
              <a:rPr lang="ru-RU" sz="2000" dirty="0"/>
              <a:t>, производные по </a:t>
            </a:r>
            <a:r>
              <a:rPr lang="ru-RU" sz="2000" dirty="0" smtClean="0"/>
              <a:t>времени </a:t>
            </a:r>
            <a:r>
              <a:rPr lang="ru-RU" sz="2000" dirty="0"/>
              <a:t>от </a:t>
            </a:r>
            <a:r>
              <a:rPr lang="en-US" sz="2000" dirty="0"/>
              <a:t>H </a:t>
            </a:r>
            <a:r>
              <a:rPr lang="ru-RU" sz="2000" dirty="0"/>
              <a:t>нулю не равны, следовательно, в этих направлениях </a:t>
            </a:r>
            <a:r>
              <a:rPr lang="ru-RU" sz="2000" b="1" i="1" dirty="0"/>
              <a:t>может существовать переменное </a:t>
            </a:r>
            <a:endParaRPr lang="en-US" sz="2000" b="1" i="1" dirty="0" smtClean="0"/>
          </a:p>
          <a:p>
            <a:pPr marL="355600" indent="0">
              <a:buNone/>
            </a:pPr>
            <a:r>
              <a:rPr lang="ru-RU" sz="2000" b="1" i="1" dirty="0" smtClean="0"/>
              <a:t>магнитное </a:t>
            </a:r>
            <a:r>
              <a:rPr lang="ru-RU" sz="2000" b="1" i="1" dirty="0"/>
              <a:t>поле</a:t>
            </a:r>
            <a:r>
              <a:rPr lang="ru-RU" sz="2000" dirty="0"/>
              <a:t>. </a:t>
            </a:r>
            <a:r>
              <a:rPr lang="ru-RU" sz="2000" b="1" i="1" dirty="0"/>
              <a:t>В направлении, параллельном направлению распространения волны, может существовать только стационарное магнитное поле.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648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Поперечность ЭМВ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r>
                  <a:rPr lang="ru-RU" sz="2000" dirty="0" smtClean="0"/>
                  <a:t>Если рассмотреть уравнение, описывающее распространение ЭМВ</a:t>
                </a:r>
                <a:r>
                  <a:rPr lang="ru-RU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𝑟𝑜𝑡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𝜀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000" dirty="0" smtClean="0"/>
              </a:p>
              <a:p>
                <a:pPr marL="355600" indent="0">
                  <a:buNone/>
                </a:pPr>
                <a:r>
                  <a:rPr lang="ru-RU" sz="2000" dirty="0"/>
                  <a:t>и, как и в предыдущем случае, переписать его в виде проекций на оси координат, и учесть, что все компоненты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ru-RU" sz="2000" dirty="0" smtClean="0"/>
                  <a:t>зависят </a:t>
                </a:r>
                <a:r>
                  <a:rPr lang="ru-RU" sz="2000" dirty="0"/>
                  <a:t>только от координаты </a:t>
                </a:r>
                <a:r>
                  <a:rPr lang="en-US" sz="2000" dirty="0"/>
                  <a:t>x,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получим:</a:t>
                </a:r>
              </a:p>
              <a:p>
                <a:pPr marL="8128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𝜀</m:t>
                    </m:r>
                    <m:sSub>
                      <m:sSubPr>
                        <m:ctrlPr>
                          <a:rPr lang="ru-RU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marL="8128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𝜀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ru-RU" sz="24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sz="2400" dirty="0" smtClean="0"/>
              </a:p>
              <a:p>
                <a:pPr marL="8128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𝜀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ru-RU" sz="2400" dirty="0"/>
              </a:p>
              <a:p>
                <a:pPr marL="812800" indent="-457200">
                  <a:buFont typeface="+mj-lt"/>
                  <a:buAutoNum type="arabicPeriod"/>
                </a:pPr>
                <a:endParaRPr lang="ru-RU" sz="2000" dirty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ru-RU" sz="2000" dirty="0" smtClean="0"/>
              </a:p>
              <a:p>
                <a:pPr marL="534988" indent="-357188">
                  <a:buFont typeface="+mj-lt"/>
                  <a:buAutoNum type="arabicPeriod"/>
                </a:pPr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514" t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4108862" y="3429000"/>
            <a:ext cx="45482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В</a:t>
            </a:r>
            <a:r>
              <a:rPr lang="ru-RU" sz="2000" dirty="0"/>
              <a:t> </a:t>
            </a:r>
            <a:r>
              <a:rPr lang="ru-RU" sz="2000" b="1" i="1" dirty="0"/>
              <a:t>направлениях, перпендикулярных направлению распространения волны</a:t>
            </a:r>
            <a:r>
              <a:rPr lang="ru-RU" sz="2000" dirty="0"/>
              <a:t>, </a:t>
            </a:r>
            <a:r>
              <a:rPr lang="ru-RU" sz="2000" b="1" i="1" dirty="0"/>
              <a:t>может существовать переменное электрическое поле</a:t>
            </a:r>
            <a:r>
              <a:rPr lang="ru-RU" sz="2000" dirty="0"/>
              <a:t>. </a:t>
            </a:r>
            <a:r>
              <a:rPr lang="ru-RU" sz="2000" b="1" i="1" dirty="0"/>
              <a:t>В направлении, параллельном направлению распространения волны, может существовать только стационарное электрическое  поле.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Уравнения Максвелла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r>
                  <a:rPr lang="ru-RU" sz="2000" dirty="0" smtClean="0"/>
                  <a:t>Электромагнитное поле описывается уравнениями Максвелла:</a:t>
                </a:r>
              </a:p>
              <a:p>
                <a:pPr marL="6477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𝑟𝑜𝑡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000" b="0" dirty="0" smtClean="0"/>
              </a:p>
              <a:p>
                <a:pPr marL="6477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𝑑𝑖𝑣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000" b="0" dirty="0" smtClean="0"/>
              </a:p>
              <a:p>
                <a:pPr marL="6477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𝑟𝑜𝑡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6477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𝑑𝑖𝑣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endParaRPr lang="en-US" sz="2000" dirty="0" smtClean="0"/>
              </a:p>
              <a:p>
                <a:pPr marL="6477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𝜀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endParaRPr lang="en-US" sz="2000" dirty="0" smtClean="0"/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endParaRPr lang="en-US" sz="2000" dirty="0" smtClean="0"/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𝜎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endParaRPr lang="en-US" sz="2000" dirty="0" smtClean="0"/>
              </a:p>
              <a:p>
                <a:r>
                  <a:rPr lang="ru-RU" sz="2000" dirty="0" smtClean="0"/>
                  <a:t>Здесь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ru-RU" sz="2000" dirty="0" smtClean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2000" dirty="0" smtClean="0"/>
                  <a:t> - </a:t>
                </a:r>
                <a:r>
                  <a:rPr lang="ru-RU" sz="2000" dirty="0" smtClean="0"/>
                  <a:t>напряженности электрического и магнитного поля,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000" dirty="0" smtClean="0"/>
                  <a:t> - </a:t>
                </a:r>
                <a:r>
                  <a:rPr lang="ru-RU" sz="2000" dirty="0" smtClean="0"/>
                  <a:t>магнитная и электрическая индукция,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000" dirty="0" smtClean="0"/>
                  <a:t> - </a:t>
                </a:r>
                <a:r>
                  <a:rPr lang="ru-RU" sz="2000" dirty="0" smtClean="0"/>
                  <a:t>плотность тока проводимости,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ru-RU" sz="2000" dirty="0" smtClean="0"/>
                  <a:t> - объемная плотность свободного заряда.</a:t>
                </a:r>
                <a:endParaRPr lang="en-US" sz="2000" dirty="0"/>
              </a:p>
              <a:p>
                <a:pPr marL="635000" indent="-457200">
                  <a:buFont typeface="+mj-lt"/>
                  <a:buAutoNum type="arabicPeriod"/>
                </a:pPr>
                <a:endParaRPr lang="ru-RU" sz="2000" dirty="0" smtClean="0"/>
              </a:p>
              <a:p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514" t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Поперечность ЭМВ</a:t>
            </a:r>
          </a:p>
        </p:txBody>
      </p:sp>
      <p:sp>
        <p:nvSpPr>
          <p:cNvPr id="15363" name="Объект 5"/>
          <p:cNvSpPr>
            <a:spLocks noGrp="1"/>
          </p:cNvSpPr>
          <p:nvPr>
            <p:ph idx="1"/>
          </p:nvPr>
        </p:nvSpPr>
        <p:spPr>
          <a:xfrm>
            <a:off x="468313" y="1341438"/>
            <a:ext cx="8294687" cy="5040312"/>
          </a:xfrm>
        </p:spPr>
        <p:txBody>
          <a:bodyPr/>
          <a:lstStyle/>
          <a:p>
            <a:r>
              <a:rPr lang="ru-RU" sz="2000" dirty="0" smtClean="0"/>
              <a:t>Таким образом, электромагнитная волна является </a:t>
            </a:r>
            <a:r>
              <a:rPr lang="ru-RU" sz="2000" b="1" dirty="0" smtClean="0"/>
              <a:t>поперечной</a:t>
            </a:r>
            <a:r>
              <a:rPr lang="ru-RU" sz="2000" dirty="0" smtClean="0"/>
              <a:t>:</a:t>
            </a:r>
            <a:endParaRPr lang="ru-RU" sz="2400" dirty="0"/>
          </a:p>
          <a:p>
            <a:pPr marL="812800" indent="-457200">
              <a:buFont typeface="+mj-lt"/>
              <a:buAutoNum type="arabicPeriod"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534988" indent="-357188">
              <a:buFont typeface="+mj-lt"/>
              <a:buAutoNum type="arabicPeriod"/>
            </a:pPr>
            <a:endParaRPr lang="ru-RU" sz="2000" dirty="0" smtClean="0"/>
          </a:p>
        </p:txBody>
      </p:sp>
      <p:pic>
        <p:nvPicPr>
          <p:cNvPr id="5" name="Рисунок 3" descr="ЭМВ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2214563"/>
            <a:ext cx="70231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 descr="св_эмв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5143500"/>
            <a:ext cx="6838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9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1763713" y="1784350"/>
                <a:ext cx="6486525" cy="1785938"/>
              </a:xfrm>
            </p:spPr>
            <p:txBody>
              <a:bodyPr/>
              <a:lstStyle/>
              <a:p>
                <a:pPr algn="l"/>
                <a:r>
                  <a:rPr lang="ru-RU" dirty="0" smtClean="0">
                    <a:solidFill>
                      <a:schemeClr val="accent2"/>
                    </a:solidFill>
                  </a:rPr>
                  <a:t>Соотношение между </a:t>
                </a:r>
                <a:br>
                  <a:rPr lang="ru-RU" dirty="0" smtClean="0">
                    <a:solidFill>
                      <a:schemeClr val="accent2"/>
                    </a:solidFill>
                  </a:rPr>
                </a:br>
                <a:r>
                  <a:rPr lang="ru-RU" dirty="0" smtClean="0">
                    <a:solidFill>
                      <a:schemeClr val="accent2"/>
                    </a:solidFill>
                  </a:rPr>
                  <a:t>величинами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ru-RU" dirty="0" smtClean="0">
                    <a:solidFill>
                      <a:schemeClr val="accent2"/>
                    </a:solidFill>
                  </a:rPr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ru-RU" dirty="0" smtClean="0">
                    <a:solidFill>
                      <a:schemeClr val="accent2"/>
                    </a:solidFill>
                  </a:rPr>
                  <a:t>в электромагнитной волне</a:t>
                </a:r>
              </a:p>
            </p:txBody>
          </p:sp>
        </mc:Choice>
        <mc:Fallback xmlns="">
          <p:sp>
            <p:nvSpPr>
              <p:cNvPr id="358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763713" y="1784350"/>
                <a:ext cx="6486525" cy="1785938"/>
              </a:xfrm>
              <a:blipFill rotWithShape="1">
                <a:blip r:embed="rId2"/>
                <a:stretch>
                  <a:fillRect l="-3759" t="-17747" b="-27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843" name="Группа 8"/>
          <p:cNvGrpSpPr>
            <a:grpSpLocks/>
          </p:cNvGrpSpPr>
          <p:nvPr/>
        </p:nvGrpSpPr>
        <p:grpSpPr bwMode="auto">
          <a:xfrm>
            <a:off x="1477963" y="1784350"/>
            <a:ext cx="71437" cy="1836000"/>
            <a:chOff x="3499636" y="4143380"/>
            <a:chExt cx="73820" cy="1072364"/>
          </a:xfrm>
        </p:grpSpPr>
        <p:cxnSp>
          <p:nvCxnSpPr>
            <p:cNvPr id="35846" name="Прямая соединительная линия 9"/>
            <p:cNvCxnSpPr>
              <a:cxnSpLocks noChangeShapeType="1"/>
            </p:cNvCxnSpPr>
            <p:nvPr/>
          </p:nvCxnSpPr>
          <p:spPr bwMode="auto">
            <a:xfrm rot="5400000">
              <a:off x="2964645" y="4679165"/>
              <a:ext cx="1071570" cy="1588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47" name="Прямая соединительная линия 10"/>
            <p:cNvCxnSpPr>
              <a:cxnSpLocks noChangeShapeType="1"/>
            </p:cNvCxnSpPr>
            <p:nvPr/>
          </p:nvCxnSpPr>
          <p:spPr bwMode="auto">
            <a:xfrm rot="5400000">
              <a:off x="3036877" y="4678371"/>
              <a:ext cx="1071570" cy="1588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>
                <a:solidFill>
                  <a:schemeClr val="accent2"/>
                </a:solidFill>
              </a:rPr>
              <a:t>Соотношение между </a:t>
            </a:r>
            <a:r>
              <a:rPr lang="en-US" sz="2800" dirty="0">
                <a:solidFill>
                  <a:schemeClr val="accent2"/>
                </a:solidFill>
              </a:rPr>
              <a:t>E </a:t>
            </a:r>
            <a:r>
              <a:rPr lang="ru-RU" sz="2800" dirty="0">
                <a:solidFill>
                  <a:schemeClr val="accent2"/>
                </a:solidFill>
              </a:rPr>
              <a:t>и </a:t>
            </a:r>
            <a:r>
              <a:rPr lang="en-US" sz="2800" dirty="0">
                <a:solidFill>
                  <a:schemeClr val="accent2"/>
                </a:solidFill>
              </a:rPr>
              <a:t>H </a:t>
            </a:r>
            <a:r>
              <a:rPr lang="ru-RU" sz="2800" dirty="0">
                <a:solidFill>
                  <a:schemeClr val="accent2"/>
                </a:solidFill>
              </a:rPr>
              <a:t>в ЭМВ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273118"/>
              </a:xfrm>
            </p:spPr>
            <p:txBody>
              <a:bodyPr/>
              <a:lstStyle/>
              <a:p>
                <a:pPr marL="355600" indent="-355600"/>
                <a:r>
                  <a:rPr lang="ru-RU" sz="2000" dirty="0" smtClean="0"/>
                  <a:t>Решениями волнового уравнения являются плоские волны:</a:t>
                </a:r>
                <a:endParaRPr lang="ru-RU" sz="2000" dirty="0"/>
              </a:p>
              <a:p>
                <a:pPr marL="17780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𝑘𝑥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 marL="17780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𝑘𝑥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2000" dirty="0"/>
              </a:p>
              <a:p>
                <a:pPr marL="355600" indent="0">
                  <a:buNone/>
                </a:pPr>
                <a:r>
                  <a:rPr lang="ru-RU" sz="2000" dirty="0"/>
                  <a:t>(волна распространяется вдоль </a:t>
                </a:r>
                <a:r>
                  <a:rPr lang="en-US" sz="2000" dirty="0"/>
                  <a:t>OX,</a:t>
                </a:r>
                <a:r>
                  <a:rPr lang="ru-RU" sz="2000" dirty="0"/>
                  <a:t> векторы напряжённостей перпендикулярны) </a:t>
                </a:r>
                <a:endParaRPr lang="en-US" sz="2000" dirty="0" smtClean="0"/>
              </a:p>
              <a:p>
                <a:pPr marL="355600" indent="-355600"/>
                <a:r>
                  <a:rPr lang="ru-RU" sz="2000" dirty="0"/>
                  <a:t>Как мы установили ранее,</a:t>
                </a:r>
              </a:p>
              <a:p>
                <a:pPr marL="111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355600" indent="0">
                  <a:buNone/>
                </a:pPr>
                <a:r>
                  <a:rPr lang="ru-RU" sz="2000" dirty="0"/>
                  <a:t>Подставим в это уравнение выражения </a:t>
                </a:r>
                <a:r>
                  <a:rPr lang="ru-RU" sz="2000" dirty="0" smtClean="0"/>
                  <a:t>дл</a:t>
                </a:r>
                <a:r>
                  <a:rPr lang="ru-RU" sz="2000" dirty="0"/>
                  <a:t>я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напряжённостей </a:t>
                </a:r>
                <a:r>
                  <a:rPr lang="ru-RU" sz="2000" dirty="0" smtClean="0"/>
                  <a:t>полей:</a:t>
                </a:r>
              </a:p>
              <a:p>
                <a:pPr marL="355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ru-RU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𝑘𝑥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ru-RU" sz="20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𝑘𝐸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ru-RU" sz="2000" dirty="0"/>
              </a:p>
              <a:p>
                <a:pPr marL="111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𝑘𝑥</m:t>
                                  </m:r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𝑘𝑥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ru-RU" sz="2000" dirty="0"/>
              </a:p>
              <a:p>
                <a:r>
                  <a:rPr lang="ru-RU" sz="2000" dirty="0"/>
                  <a:t>Это соотношение должно выполняться в любой момент времени и в точке с любой координатой </a:t>
                </a:r>
                <a:r>
                  <a:rPr lang="en-US" sz="2000" dirty="0"/>
                  <a:t>x</a:t>
                </a:r>
                <a:r>
                  <a:rPr lang="ru-RU" sz="2000" dirty="0"/>
                  <a:t>. 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  <a:p>
                <a:endParaRPr lang="ru-RU" sz="20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ru-RU" sz="2000" dirty="0" smtClean="0"/>
              </a:p>
              <a:p>
                <a:pPr marL="534988" indent="-357188">
                  <a:buFont typeface="+mj-lt"/>
                  <a:buAutoNum type="arabicPeriod"/>
                </a:pPr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273118"/>
              </a:xfrm>
              <a:blipFill rotWithShape="1">
                <a:blip r:embed="rId2"/>
                <a:stretch>
                  <a:fillRect l="-514" t="-5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0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>
                <a:solidFill>
                  <a:schemeClr val="accent2"/>
                </a:solidFill>
              </a:rPr>
              <a:t>Соотношение между </a:t>
            </a:r>
            <a:r>
              <a:rPr lang="en-US" sz="2800" dirty="0">
                <a:solidFill>
                  <a:schemeClr val="accent2"/>
                </a:solidFill>
              </a:rPr>
              <a:t>E </a:t>
            </a:r>
            <a:r>
              <a:rPr lang="ru-RU" sz="2800" dirty="0">
                <a:solidFill>
                  <a:schemeClr val="accent2"/>
                </a:solidFill>
              </a:rPr>
              <a:t>и </a:t>
            </a:r>
            <a:r>
              <a:rPr lang="en-US" sz="2800" dirty="0">
                <a:solidFill>
                  <a:schemeClr val="accent2"/>
                </a:solidFill>
              </a:rPr>
              <a:t>H </a:t>
            </a:r>
            <a:r>
              <a:rPr lang="ru-RU" sz="2800" dirty="0">
                <a:solidFill>
                  <a:schemeClr val="accent2"/>
                </a:solidFill>
              </a:rPr>
              <a:t>в ЭМВ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273118"/>
              </a:xfrm>
            </p:spPr>
            <p:txBody>
              <a:bodyPr/>
              <a:lstStyle/>
              <a:p>
                <a:pPr marL="355600" indent="-35560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𝑘𝐸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𝑘𝑥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𝜇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𝑘𝑥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400" dirty="0" smtClean="0"/>
              </a:p>
              <a:p>
                <a:pPr marL="355600" indent="-3556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𝑘𝐸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  <a:p>
                <a:r>
                  <a:rPr lang="ru-RU" sz="2400" dirty="0" smtClean="0"/>
                  <a:t>Волновое число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 smtClean="0"/>
                  <a:t>связано с циклической частотой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ru-RU" sz="2400" dirty="0" smtClean="0"/>
                  <a:t> соотношением: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𝜔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𝜔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0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ru-RU" sz="2000" dirty="0" smtClean="0"/>
              </a:p>
              <a:p>
                <a:pPr marL="534988" indent="-357188">
                  <a:buFont typeface="+mj-lt"/>
                  <a:buAutoNum type="arabicPeriod"/>
                </a:pPr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273118"/>
              </a:xfrm>
              <a:blipFill rotWithShape="1">
                <a:blip r:embed="rId2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5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>
                <a:solidFill>
                  <a:schemeClr val="accent2"/>
                </a:solidFill>
              </a:rPr>
              <a:t>Соотношение между </a:t>
            </a:r>
            <a:r>
              <a:rPr lang="en-US" sz="2800" dirty="0">
                <a:solidFill>
                  <a:schemeClr val="accent2"/>
                </a:solidFill>
              </a:rPr>
              <a:t>E </a:t>
            </a:r>
            <a:r>
              <a:rPr lang="ru-RU" sz="2800" dirty="0">
                <a:solidFill>
                  <a:schemeClr val="accent2"/>
                </a:solidFill>
              </a:rPr>
              <a:t>и </a:t>
            </a:r>
            <a:r>
              <a:rPr lang="en-US" sz="2800" dirty="0">
                <a:solidFill>
                  <a:schemeClr val="accent2"/>
                </a:solidFill>
              </a:rPr>
              <a:t>H </a:t>
            </a:r>
            <a:r>
              <a:rPr lang="ru-RU" sz="2800" dirty="0">
                <a:solidFill>
                  <a:schemeClr val="accent2"/>
                </a:solidFill>
              </a:rPr>
              <a:t>в ЭМВ</a:t>
            </a:r>
          </a:p>
        </p:txBody>
      </p:sp>
      <p:pic>
        <p:nvPicPr>
          <p:cNvPr id="5" name="Рисунок 2" descr="ЭМВ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643063"/>
            <a:ext cx="70231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 descr="св_эмв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516438"/>
            <a:ext cx="65103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714202" y="5447309"/>
                <a:ext cx="3885359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36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3600" i="1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ru-RU" sz="3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sz="36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3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600" i="1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202" y="5447309"/>
                <a:ext cx="3885359" cy="6519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5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accent2"/>
                </a:solidFill>
              </a:rPr>
              <a:t>Список литературы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15363" name="Объект 5"/>
          <p:cNvSpPr>
            <a:spLocks noGrp="1"/>
          </p:cNvSpPr>
          <p:nvPr>
            <p:ph idx="1"/>
          </p:nvPr>
        </p:nvSpPr>
        <p:spPr>
          <a:xfrm>
            <a:off x="468313" y="1341438"/>
            <a:ext cx="8294687" cy="5273118"/>
          </a:xfrm>
        </p:spPr>
        <p:txBody>
          <a:bodyPr/>
          <a:lstStyle/>
          <a:p>
            <a:pPr marL="355600" indent="-355600"/>
            <a:r>
              <a:rPr lang="ru-RU" sz="2000" dirty="0" err="1"/>
              <a:t>И.В.Савельев</a:t>
            </a:r>
            <a:r>
              <a:rPr lang="ru-RU" sz="2000" dirty="0"/>
              <a:t>. Курс общей физики, т.2, и т.3.</a:t>
            </a:r>
          </a:p>
          <a:p>
            <a:pPr marL="355600" indent="-355600"/>
            <a:r>
              <a:rPr lang="ru-RU" sz="2000" dirty="0" err="1"/>
              <a:t>Н.Н.Заичкин</a:t>
            </a:r>
            <a:r>
              <a:rPr lang="ru-RU" sz="2000" dirty="0"/>
              <a:t>. Лекции по общему курсу физики. ч. </a:t>
            </a:r>
            <a:r>
              <a:rPr lang="en-US" sz="2000" dirty="0"/>
              <a:t>VI. </a:t>
            </a:r>
            <a:r>
              <a:rPr lang="ru-RU" sz="2000" dirty="0"/>
              <a:t>Оптика</a:t>
            </a:r>
            <a:r>
              <a:rPr lang="en-US" sz="2000" dirty="0"/>
              <a:t>.</a:t>
            </a:r>
          </a:p>
          <a:p>
            <a:pPr marL="355600" indent="-355600"/>
            <a:r>
              <a:rPr lang="ru-RU" sz="2000" dirty="0"/>
              <a:t>Сборник вопросов, упражнений и задач по дисциплине «Физика», Часть 3. (№2616 - 3).</a:t>
            </a:r>
          </a:p>
          <a:p>
            <a:pPr marL="355600" indent="-355600"/>
            <a:r>
              <a:rPr lang="ru-RU" sz="2000" dirty="0" err="1"/>
              <a:t>Н.И.Калитеевский</a:t>
            </a:r>
            <a:r>
              <a:rPr lang="ru-RU" sz="2000" dirty="0"/>
              <a:t>. Волновая оптика.</a:t>
            </a:r>
          </a:p>
          <a:p>
            <a:pPr marL="355600" indent="-355600"/>
            <a:r>
              <a:rPr lang="ru-RU" sz="2000" dirty="0" err="1"/>
              <a:t>А.Н.Матвеев</a:t>
            </a:r>
            <a:r>
              <a:rPr lang="ru-RU" sz="2000" dirty="0"/>
              <a:t>. Оптика.</a:t>
            </a:r>
          </a:p>
          <a:p>
            <a:pPr marL="355600" indent="-355600"/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534988" indent="-357188">
              <a:buFont typeface="+mj-lt"/>
              <a:buAutoNum type="arabicPeriod"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6732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1187450" y="981075"/>
            <a:ext cx="67691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/>
              <a:t>Презентацию подготовили </a:t>
            </a:r>
          </a:p>
          <a:p>
            <a:pPr algn="ctr"/>
            <a:r>
              <a:rPr lang="ru-RU"/>
              <a:t>студенты 211 группы </a:t>
            </a:r>
          </a:p>
          <a:p>
            <a:pPr algn="ctr"/>
            <a:r>
              <a:rPr lang="ru-RU"/>
              <a:t>Факультета ВМК </a:t>
            </a:r>
          </a:p>
          <a:p>
            <a:pPr algn="ctr"/>
            <a:r>
              <a:rPr lang="ru-RU"/>
              <a:t>МГУ им.М.В.Ломоносова: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 b="1"/>
              <a:t>Лазовский Руслан</a:t>
            </a:r>
          </a:p>
          <a:p>
            <a:pPr algn="ctr"/>
            <a:r>
              <a:rPr lang="ru-RU" b="1"/>
              <a:t>Мустафаев Эльвин</a:t>
            </a:r>
          </a:p>
          <a:p>
            <a:pPr algn="ctr"/>
            <a:r>
              <a:rPr lang="ru-RU" b="1"/>
              <a:t>Холопкин Степан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2870200" y="5264150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280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Уравнения Максвелла в интегральной форме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r>
                  <a:rPr lang="ru-RU" sz="2000" dirty="0" smtClean="0"/>
                  <a:t>При помощи формул Остроградского и Стокса дифференциальным уравнениям Максвелла можно придать форму интегральных уравнений (в уравнениях 1 и 3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sz="2000" dirty="0" smtClean="0"/>
                  <a:t> – </a:t>
                </a:r>
                <a:r>
                  <a:rPr lang="ru-RU" sz="2000" dirty="0" smtClean="0"/>
                  <a:t>замкнутый контур, ограничивающий поверхность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ru-RU" sz="2000" dirty="0" smtClean="0"/>
                  <a:t>, в уравнениях 2 и 4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ru-RU" sz="2000" dirty="0" smtClean="0"/>
                  <a:t> – двумерная поверхность, ограничивающая объем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sz="2000" dirty="0" smtClean="0"/>
                  <a:t>)</a:t>
                </a:r>
                <a:r>
                  <a:rPr lang="ru-RU" sz="2000" dirty="0" smtClean="0"/>
                  <a:t>:</a:t>
                </a:r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ctrlPr>
                          <a:rPr lang="ru-RU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brk m:alnAt="24"/>
                          </m:rP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brk m:alnAt="24"/>
                              </m:rP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m:rPr>
                                <m:brk m:alnAt="24"/>
                              </m:rP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nary>
                          <m:naryPr>
                            <m:chr m:val="∬"/>
                            <m:limLoc m:val="undOvr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000" b="0" i="1" smtClean="0">
                                <a:latin typeface="Cambria Math"/>
                              </a:rPr>
                              <m:t>𝑆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  <m:r>
                              <m:rPr>
                                <m:brk m:alnAt="24"/>
                              </m:rP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𝑆</m:t>
                            </m:r>
                          </m:e>
                        </m:nary>
                      </m:e>
                    </m:nary>
                  </m:oMath>
                </a14:m>
                <a:endParaRPr lang="en-US" sz="2000" dirty="0" smtClean="0"/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∯"/>
                        <m:limLoc m:val="undOvr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m:rPr>
                            <m:brk m:alnAt="24"/>
                          </m:rP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=0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ctrlPr>
                          <a:rPr lang="ru-RU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i="1">
                            <a:latin typeface="Cambria Math"/>
                          </a:rPr>
                          <m:t>𝑙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  <m:r>
                          <m:rPr>
                            <m:brk m:alnAt="24"/>
                          </m:rP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</a:rPr>
                          <m:t>𝑙</m:t>
                        </m:r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brk m:alnAt="24"/>
                              </m:rP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m:rPr>
                                <m:brk m:alnAt="24"/>
                              </m:rP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nary>
                          <m:naryPr>
                            <m:chr m:val="∬"/>
                            <m:limLoc m:val="undOvr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</m:acc>
                            <m:r>
                              <m:rPr>
                                <m:brk m:alnAt="24"/>
                              </m:rP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𝑆</m:t>
                            </m:r>
                          </m:e>
                        </m:nary>
                      </m:e>
                    </m:nary>
                  </m:oMath>
                </a14:m>
                <a:endParaRPr lang="en-US" sz="2000" dirty="0" smtClean="0"/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∯"/>
                        <m:limLoc m:val="undOvr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i="1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  <m:r>
                          <m:rPr>
                            <m:brk m:alnAt="24"/>
                          </m:rP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𝑄</m:t>
                        </m:r>
                      </m:e>
                    </m:nary>
                  </m:oMath>
                </a14:m>
                <a:endParaRPr lang="ru-RU" sz="2000" dirty="0" smtClean="0"/>
              </a:p>
              <a:p>
                <a:pPr marL="355600" indent="-355600"/>
                <a:r>
                  <a:rPr lang="ru-RU" sz="2000" dirty="0" smtClean="0"/>
                  <a:t>Здесь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𝑄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∭"/>
                        <m:limLoc m:val="undOvr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en-US" sz="2000" dirty="0" smtClean="0"/>
                  <a:t> - </a:t>
                </a:r>
                <a:r>
                  <a:rPr lang="ru-RU" sz="2000" dirty="0" smtClean="0"/>
                  <a:t>электрический заряд, заключенный в объеме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ru-RU" sz="2000" dirty="0" smtClean="0"/>
                  <a:t>, 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</m:t>
                    </m:r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∬"/>
                        <m:limLoc m:val="undOvr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/>
                          </a:rPr>
                          <m:t>𝑑𝑆</m:t>
                        </m:r>
                      </m:e>
                    </m:nary>
                  </m:oMath>
                </a14:m>
                <a:r>
                  <a:rPr lang="en-US" sz="2000" dirty="0" smtClean="0"/>
                  <a:t> - </a:t>
                </a:r>
                <a:r>
                  <a:rPr lang="ru-RU" sz="2000" dirty="0" smtClean="0"/>
                  <a:t>электрический ток, проходящий через поверхность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ru-RU" sz="2000" dirty="0" smtClean="0"/>
                  <a:t>.</a:t>
                </a:r>
                <a:endParaRPr lang="en-US" sz="2000" dirty="0" smtClean="0"/>
              </a:p>
              <a:p>
                <a:pPr marL="635000" indent="-457200">
                  <a:buFont typeface="+mj-lt"/>
                  <a:buAutoNum type="arabicPeriod"/>
                </a:pPr>
                <a:endParaRPr lang="ru-RU" sz="2000" dirty="0" smtClean="0"/>
              </a:p>
              <a:p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514" t="-605" r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0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Уравнения Максвелла и волновое уравнение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r>
                  <a:rPr lang="ru-RU" sz="2000" dirty="0" smtClean="0"/>
                  <a:t>Рассмотрим </a:t>
                </a:r>
                <a:r>
                  <a:rPr lang="ru-RU" sz="2000" dirty="0"/>
                  <a:t>однородную и изотропную, электрически нейтральную, непроводящую </a:t>
                </a:r>
                <a:r>
                  <a:rPr lang="ru-RU" sz="2000" dirty="0" smtClean="0"/>
                  <a:t>среду: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𝑐𝑜𝑛𝑠𝑡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𝑐𝑜𝑛𝑠𝑡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;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=0;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 smtClean="0"/>
              </a:p>
              <a:p>
                <a:r>
                  <a:rPr lang="ru-RU" sz="2000" dirty="0" smtClean="0"/>
                  <a:t>В рассматриваемой среде эти уравнения можно переписать так:</a:t>
                </a:r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𝑟𝑜𝑡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𝑑𝑖𝑣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000" b="0" dirty="0" smtClean="0"/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𝑟𝑜𝑡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𝜀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𝑑𝑖𝑣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endParaRPr lang="ru-RU" sz="2000" dirty="0" smtClean="0"/>
              </a:p>
              <a:p>
                <a:pPr marL="635000" indent="-457200">
                  <a:buFont typeface="+mj-lt"/>
                  <a:buAutoNum type="arabicPeriod"/>
                </a:pPr>
                <a:endParaRPr lang="en-US" sz="2000" dirty="0" smtClean="0"/>
              </a:p>
              <a:p>
                <a:r>
                  <a:rPr lang="ru-RU" sz="2000" dirty="0" smtClean="0"/>
                  <a:t>Вычислим ротор от правой и левой части уравнения 1: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𝑟𝑜𝑡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𝑟𝑜𝑡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𝑟𝑜𝑡</m:t>
                      </m:r>
                      <m:r>
                        <a:rPr lang="en-US" sz="2000" b="0" i="1" smtClean="0">
                          <a:latin typeface="Cambria Math"/>
                        </a:rPr>
                        <m:t>(−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num>
                        <m:den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marL="635000" indent="-457200">
                  <a:buFont typeface="+mj-lt"/>
                  <a:buAutoNum type="arabicPeriod"/>
                </a:pPr>
                <a:endParaRPr lang="ru-RU" sz="2000" dirty="0" smtClean="0"/>
              </a:p>
              <a:p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514" t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9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Уравнения Максвелла и волновое уравнение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pPr marL="355600" indent="-355600">
                  <a:tabLst>
                    <a:tab pos="355600" algn="l"/>
                  </a:tabLst>
                </a:pPr>
                <a:r>
                  <a:rPr lang="ru-RU" sz="2000" dirty="0" smtClean="0"/>
                  <a:t>Ротор левой части:</a:t>
                </a:r>
              </a:p>
              <a:p>
                <a:pPr marL="355600" indent="0" algn="just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𝑟𝑜𝑡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𝑟𝑜𝑡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ru-RU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/>
                            <a:ea typeface="Cambria Math"/>
                          </a:rPr>
                          <m:t>𝛻</m:t>
                        </m:r>
                        <m:r>
                          <a:rPr lang="ru-RU" sz="20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ru-RU" sz="20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𝛻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𝛻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𝛻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𝑔𝑟𝑎𝑑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𝑑𝑖𝑣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∆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ru-RU" sz="2000" dirty="0" smtClean="0"/>
                  <a:t>, т.к.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𝑑𝑖𝑣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000" dirty="0" smtClean="0"/>
              </a:p>
              <a:p>
                <a:pPr marL="355600" indent="0" algn="just">
                  <a:buNone/>
                </a:pPr>
                <a:r>
                  <a:rPr lang="ru-RU" sz="2000" dirty="0" smtClean="0"/>
                  <a:t>Были использованы обозначения:</a:t>
                </a:r>
              </a:p>
              <a:p>
                <a:pPr marL="355600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000" dirty="0" smtClean="0"/>
                  <a:t> - </a:t>
                </a:r>
                <a:r>
                  <a:rPr lang="ru-RU" sz="2000" dirty="0" smtClean="0"/>
                  <a:t>векторное произведение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sz="2000" dirty="0" smtClean="0"/>
              </a:p>
              <a:p>
                <a:pPr marL="355600" indent="0" algn="just"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=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e>
                    </m:acc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e>
                    </m:acc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acc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:r>
                  <a:rPr lang="ru-RU" sz="2000" dirty="0" smtClean="0"/>
                  <a:t>оператор «набла»</a:t>
                </a:r>
                <a:endParaRPr lang="en-US" sz="2000" dirty="0" smtClean="0"/>
              </a:p>
              <a:p>
                <a:pPr marL="355600" indent="0" algn="just"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:r>
                  <a:rPr lang="ru-RU" sz="2000" dirty="0" smtClean="0"/>
                  <a:t>оператор Лапласа</a:t>
                </a:r>
              </a:p>
              <a:p>
                <a:pPr marL="354013" algn="just"/>
                <a:r>
                  <a:rPr lang="ru-RU" sz="2000" dirty="0" smtClean="0"/>
                  <a:t>Ротор правой части: </a:t>
                </a:r>
              </a:p>
              <a:p>
                <a:pPr marL="35560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𝑟𝑜𝑡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𝑟𝑜𝑡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latin typeface="Cambria Math"/>
                            </a:rPr>
                            <m:t>уравнение 3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𝜀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355600" indent="0" algn="just">
                  <a:buNone/>
                </a:pPr>
                <a:endParaRPr lang="ru-RU" sz="2000" dirty="0" smtClean="0"/>
              </a:p>
              <a:p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514" t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0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Уравнения Максвелла и волновое уравнение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pPr marL="355600" indent="-355600">
                  <a:tabLst>
                    <a:tab pos="355600" algn="l"/>
                  </a:tabLst>
                </a:pPr>
                <a:r>
                  <a:rPr lang="ru-RU" sz="2000" dirty="0" smtClean="0"/>
                  <a:t>После вычисления ротора от левой и правой частей получаем:</a:t>
                </a:r>
              </a:p>
              <a:p>
                <a:pPr marL="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𝜀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 smtClean="0"/>
              </a:p>
              <a:p>
                <a:pPr>
                  <a:tabLst>
                    <a:tab pos="355600" algn="l"/>
                  </a:tabLst>
                </a:pPr>
                <a:r>
                  <a:rPr lang="ru-RU" sz="2000" dirty="0"/>
                  <a:t>Сравним полученное уравнение с общим видом дифференциального волнового уравнения: </a:t>
                </a:r>
              </a:p>
              <a:p>
                <a:pPr marL="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acc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355600" indent="0">
                  <a:buNone/>
                  <a:tabLst>
                    <a:tab pos="355600" algn="l"/>
                  </a:tabLst>
                </a:pPr>
                <a:r>
                  <a:rPr lang="ru-RU" sz="2000" dirty="0" smtClean="0"/>
                  <a:t>где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 smtClean="0"/>
                  <a:t> – </a:t>
                </a:r>
                <a:r>
                  <a:rPr lang="ru-RU" sz="2000" dirty="0" smtClean="0"/>
                  <a:t>фазовая скорость распространения волны.</a:t>
                </a:r>
                <a:endParaRPr lang="en-US" sz="2000" dirty="0" smtClean="0"/>
              </a:p>
              <a:p>
                <a:pPr marL="355600" indent="-355600" algn="just"/>
                <a:r>
                  <a:rPr lang="ru-RU" sz="2000" dirty="0"/>
                  <a:t>Полученное нами уравнение для напряжённости электрического поля совпадает волновым уравнением, если </a:t>
                </a:r>
                <a:endParaRPr lang="en-US" sz="20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𝜀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 smtClean="0"/>
              </a:p>
              <a:p>
                <a:pPr algn="just"/>
                <a:r>
                  <a:rPr lang="ru-RU" sz="2000" dirty="0" smtClean="0"/>
                  <a:t>Решениями волнового уравнения являются плоские волны вида: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  <a:ea typeface="Cambria Math"/>
                        </a:rPr>
                        <m:t>𝜉</m:t>
                      </m:r>
                      <m:d>
                        <m:dPr>
                          <m:ctrlPr>
                            <a:rPr lang="ru-RU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ru-RU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ru-RU" sz="2000" dirty="0" smtClean="0"/>
              </a:p>
              <a:p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514" t="-605" r="-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Волновое уравнение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pPr marL="355600" indent="-355600">
                  <a:tabLst>
                    <a:tab pos="355600" algn="l"/>
                  </a:tabLst>
                </a:pPr>
                <a:r>
                  <a:rPr lang="ru-RU" sz="2400" dirty="0" smtClean="0"/>
                  <a:t>Решениями волнового уравнения для вектора напряжённости электрического поля также являются плоские волны:</a:t>
                </a:r>
              </a:p>
              <a:p>
                <a:pPr marL="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ru-RU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ru-RU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  <a:p>
                <a:pPr marL="355600" indent="-355600">
                  <a:tabLst>
                    <a:tab pos="355600" algn="l"/>
                  </a:tabLst>
                </a:pPr>
                <a:r>
                  <a:rPr lang="ru-RU" sz="2400" dirty="0"/>
                  <a:t>В данном случае в пространстве распространяются колебания напряжённости электрического поля</a:t>
                </a:r>
                <a:r>
                  <a:rPr lang="ru-RU" sz="2400" dirty="0" smtClean="0"/>
                  <a:t>.</a:t>
                </a:r>
                <a:endParaRPr lang="en-US" sz="2400" dirty="0" smtClean="0"/>
              </a:p>
              <a:p>
                <a:pPr marL="355600" indent="-355600">
                  <a:tabLst>
                    <a:tab pos="355600" algn="l"/>
                  </a:tabLst>
                </a:pPr>
                <a:r>
                  <a:rPr lang="ru-RU" sz="2400" dirty="0" smtClean="0"/>
                  <a:t>Фазовая скорость распространения в пространстве таких колебаний:</a:t>
                </a:r>
              </a:p>
              <a:p>
                <a:pPr marL="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𝜀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𝜀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sz="2000" dirty="0" smtClean="0"/>
              </a:p>
              <a:p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735" t="-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3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Уравнения Максвелла и волновое уравнение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pPr marL="355600" indent="-355600">
                  <a:tabLst>
                    <a:tab pos="355600" algn="l"/>
                  </a:tabLst>
                </a:pPr>
                <a:r>
                  <a:rPr lang="ru-RU" sz="2000" dirty="0" smtClean="0"/>
                  <a:t>Аналогично можно вывести волновое уравнение, рассматривая напряжённость магнитного поля. В рассматриваемой среде</a:t>
                </a:r>
                <a:r>
                  <a:rPr lang="en-US" sz="2000" dirty="0" smtClean="0"/>
                  <a:t> (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ru-RU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𝑐𝑜𝑛𝑠𝑡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;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𝑐𝑜𝑛𝑠𝑡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;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=0;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𝑟𝑜𝑡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=−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𝜇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</m:acc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𝑑𝑖𝑣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endParaRPr lang="en-US" sz="2000" dirty="0"/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𝑟𝑜𝑡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𝜀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acc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</m:oMath>
                </a14:m>
                <a:endParaRPr lang="en-US" sz="2000" dirty="0">
                  <a:ea typeface="Cambria Math"/>
                </a:endParaRPr>
              </a:p>
              <a:p>
                <a:pPr marL="6350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𝑑𝑖𝑣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endParaRPr lang="ru-RU" sz="2000" dirty="0"/>
              </a:p>
              <a:p>
                <a:pPr marL="355600" indent="-355600">
                  <a:tabLst>
                    <a:tab pos="355600" algn="l"/>
                  </a:tabLst>
                </a:pPr>
                <a:r>
                  <a:rPr lang="ru-RU" sz="2000" dirty="0" smtClean="0"/>
                  <a:t>Вычислим ротор от правой и левой части уравнения 3:</a:t>
                </a:r>
              </a:p>
              <a:p>
                <a:pPr marL="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𝑟𝑜𝑡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𝑟𝑜𝑡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𝑟𝑜𝑡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𝜀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>
                  <a:tabLst>
                    <a:tab pos="355600" algn="l"/>
                  </a:tabLst>
                </a:pPr>
                <a:r>
                  <a:rPr lang="ru-RU" sz="2000" dirty="0" smtClean="0"/>
                  <a:t>Выполним преобразования, как в прошлый раз, получим:</a:t>
                </a:r>
              </a:p>
              <a:p>
                <a:pPr marL="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𝜇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𝜀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  <a:p>
                <a:pPr marL="355600" indent="-355600">
                  <a:tabLst>
                    <a:tab pos="355600" algn="l"/>
                  </a:tabLst>
                </a:pPr>
                <a:endParaRPr lang="ru-RU" sz="2000" dirty="0" smtClean="0"/>
              </a:p>
              <a:p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514" t="-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468313" y="457200"/>
            <a:ext cx="8294687" cy="73977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Волновое уравнение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</p:spPr>
            <p:txBody>
              <a:bodyPr/>
              <a:lstStyle/>
              <a:p>
                <a:pPr marL="355600" indent="-355600">
                  <a:tabLst>
                    <a:tab pos="355600" algn="l"/>
                  </a:tabLst>
                </a:pPr>
                <a:r>
                  <a:rPr lang="ru-RU" sz="2000" dirty="0" smtClean="0"/>
                  <a:t>Это уравнение можно переписать так:</a:t>
                </a:r>
                <a:endParaRPr lang="en-US" sz="2000" dirty="0" smtClean="0"/>
              </a:p>
              <a:p>
                <a:pPr marL="0" indent="0" algn="ctr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355600" indent="0">
                  <a:buNone/>
                  <a:tabLst>
                    <a:tab pos="355600" algn="l"/>
                  </a:tabLst>
                </a:pPr>
                <a:r>
                  <a:rPr lang="ru-RU" sz="2000" dirty="0" smtClean="0"/>
                  <a:t>где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:r>
                  <a:rPr lang="ru-RU" sz="2000" dirty="0" smtClean="0"/>
                  <a:t>фазовая скорость распространения волны.</a:t>
                </a:r>
              </a:p>
              <a:p>
                <a:pPr marL="355600" indent="0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ru-RU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ru-RU" sz="2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  <a:p>
                <a:pPr marL="0" indent="0">
                  <a:buNone/>
                  <a:tabLst>
                    <a:tab pos="355600" algn="l"/>
                  </a:tabLst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- </a:t>
                </a:r>
                <a:r>
                  <a:rPr lang="ru-RU" sz="2000" dirty="0" smtClean="0"/>
                  <a:t>решение волнового уравнения, уравнение плоской волны.</a:t>
                </a:r>
              </a:p>
              <a:p>
                <a:pPr>
                  <a:tabLst>
                    <a:tab pos="355600" algn="l"/>
                  </a:tabLst>
                </a:pPr>
                <a:r>
                  <a:rPr lang="ru-RU" sz="2000" dirty="0"/>
                  <a:t>Отметим, что решения одинаковы как для электрического  поля, так и для магнитного.  Колебания напряжённостей электрического и магнитного поле	 происходят одновременно и  распространяются с одинаковой скоростью. Эти колебания совпадают по фазе</a:t>
                </a:r>
                <a:r>
                  <a:rPr lang="ru-RU" sz="2000" dirty="0" smtClean="0"/>
                  <a:t>.</a:t>
                </a:r>
              </a:p>
              <a:p>
                <a:pPr>
                  <a:tabLst>
                    <a:tab pos="355600" algn="l"/>
                  </a:tabLst>
                </a:pPr>
                <a:r>
                  <a:rPr lang="ru-RU" sz="2000" dirty="0"/>
                  <a:t>Колебания напряжённостей электрического и магнитного полей, распространяющиеся в пространстве, называются </a:t>
                </a:r>
                <a:r>
                  <a:rPr lang="ru-RU" sz="2000" b="1" i="1" u="sng" dirty="0"/>
                  <a:t>электромагнитными  волнами</a:t>
                </a:r>
                <a:r>
                  <a:rPr lang="ru-RU" sz="2000" dirty="0"/>
                  <a:t>. </a:t>
                </a:r>
              </a:p>
              <a:p>
                <a:pPr>
                  <a:tabLst>
                    <a:tab pos="355600" algn="l"/>
                  </a:tabLst>
                </a:pPr>
                <a:endParaRPr lang="ru-RU" sz="2000" b="1" dirty="0"/>
              </a:p>
              <a:p>
                <a:pPr>
                  <a:tabLst>
                    <a:tab pos="355600" algn="l"/>
                  </a:tabLst>
                </a:pPr>
                <a:endParaRPr lang="ru-RU" sz="2000" dirty="0"/>
              </a:p>
              <a:p>
                <a:pPr marL="355600" indent="-355600">
                  <a:tabLst>
                    <a:tab pos="355600" algn="l"/>
                  </a:tabLst>
                </a:pPr>
                <a:endParaRPr lang="ru-RU" sz="2000" dirty="0" smtClean="0"/>
              </a:p>
              <a:p>
                <a:endParaRPr lang="ru-RU" sz="2000" dirty="0" smtClean="0"/>
              </a:p>
            </p:txBody>
          </p:sp>
        </mc:Choice>
        <mc:Fallback xmlns="">
          <p:sp>
            <p:nvSpPr>
              <p:cNvPr id="15363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341438"/>
                <a:ext cx="8294687" cy="5040312"/>
              </a:xfrm>
              <a:blipFill rotWithShape="1">
                <a:blip r:embed="rId2"/>
                <a:stretch>
                  <a:fillRect l="-514" t="-605" r="-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4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Тетрадь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Тетрадь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Office\Шаблоны\Дизайны презентаций\Тетрадь.pot</Template>
  <TotalTime>2146</TotalTime>
  <Words>2664</Words>
  <Application>Microsoft Office PowerPoint</Application>
  <PresentationFormat>Экран (4:3)</PresentationFormat>
  <Paragraphs>205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Тетрадь</vt:lpstr>
      <vt:lpstr>Электромагнитные волны</vt:lpstr>
      <vt:lpstr>Уравнения Максвелла</vt:lpstr>
      <vt:lpstr>Уравнения Максвелла в интегральной форме</vt:lpstr>
      <vt:lpstr>Уравнения Максвелла и волновое уравнение</vt:lpstr>
      <vt:lpstr>Уравнения Максвелла и волновое уравнение</vt:lpstr>
      <vt:lpstr>Уравнения Максвелла и волновое уравнение</vt:lpstr>
      <vt:lpstr>Волновое уравнение</vt:lpstr>
      <vt:lpstr>Уравнения Максвелла и волновое уравнение</vt:lpstr>
      <vt:lpstr>Волновое уравнение</vt:lpstr>
      <vt:lpstr>Скорость распространения волны</vt:lpstr>
      <vt:lpstr>Уравнения Максвелла и волновое уравнение</vt:lpstr>
      <vt:lpstr>Поперечность  электромагнитных волн</vt:lpstr>
      <vt:lpstr>Поперечность ЭМВ</vt:lpstr>
      <vt:lpstr>Поперечность ЭМВ</vt:lpstr>
      <vt:lpstr>Поперечность ЭМВ</vt:lpstr>
      <vt:lpstr>Поперечность ЭМВ</vt:lpstr>
      <vt:lpstr>Поперечность ЭМВ</vt:lpstr>
      <vt:lpstr>Поперечность ЭМВ</vt:lpstr>
      <vt:lpstr>Поперечность ЭМВ</vt:lpstr>
      <vt:lpstr>Поперечность ЭМВ</vt:lpstr>
      <vt:lpstr>Соотношение между  величинами E ⃗ и H ⃗ в электромагнитной волне</vt:lpstr>
      <vt:lpstr>Соотношение между E и H в ЭМВ</vt:lpstr>
      <vt:lpstr>Соотношение между E и H в ЭМВ</vt:lpstr>
      <vt:lpstr>Соотношение между E и H в ЭМВ</vt:lpstr>
      <vt:lpstr>Список литературы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Alex</dc:creator>
  <cp:lastModifiedBy>Степа</cp:lastModifiedBy>
  <cp:revision>472</cp:revision>
  <dcterms:created xsi:type="dcterms:W3CDTF">2006-11-26T18:11:10Z</dcterms:created>
  <dcterms:modified xsi:type="dcterms:W3CDTF">2013-05-16T21:18:53Z</dcterms:modified>
</cp:coreProperties>
</file>